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70" r:id="rId3"/>
    <p:sldId id="259" r:id="rId4"/>
    <p:sldId id="267" r:id="rId5"/>
    <p:sldId id="261" r:id="rId6"/>
    <p:sldId id="268" r:id="rId7"/>
    <p:sldId id="269" r:id="rId8"/>
    <p:sldId id="265" r:id="rId9"/>
    <p:sldId id="266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08" autoAdjust="0"/>
  </p:normalViewPr>
  <p:slideViewPr>
    <p:cSldViewPr>
      <p:cViewPr>
        <p:scale>
          <a:sx n="100" d="100"/>
          <a:sy n="100" d="100"/>
        </p:scale>
        <p:origin x="-194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09388-34F2-45EF-B3FF-A67E8A28432A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281DE-99C5-4D95-930C-2045F648A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006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81DE-99C5-4D95-930C-2045F648A02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45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57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audio" Target="../media/audio4.wav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725144"/>
            <a:ext cx="3995936" cy="2106110"/>
          </a:xfrm>
        </p:spPr>
        <p:txBody>
          <a:bodyPr>
            <a:normAutofit fontScale="92500"/>
          </a:bodyPr>
          <a:lstStyle/>
          <a:p>
            <a:r>
              <a:rPr lang="ru-RU" b="1" i="1" dirty="0"/>
              <a:t>Подготовил: студент 112гр</a:t>
            </a:r>
          </a:p>
          <a:p>
            <a:r>
              <a:rPr lang="ru-RU" b="1" i="1" dirty="0" err="1"/>
              <a:t>Эркинбекова</a:t>
            </a:r>
            <a:r>
              <a:rPr lang="ru-RU" b="1" i="1" dirty="0"/>
              <a:t> О.Б</a:t>
            </a:r>
          </a:p>
          <a:p>
            <a:r>
              <a:rPr lang="ru-RU" b="1" i="1" dirty="0"/>
              <a:t>Специальность </a:t>
            </a:r>
            <a:r>
              <a:rPr lang="ru-RU" b="1" i="1" dirty="0" smtClean="0"/>
              <a:t>31.02.01</a:t>
            </a:r>
          </a:p>
          <a:p>
            <a:r>
              <a:rPr lang="ru-RU" b="1" i="1" dirty="0"/>
              <a:t>П</a:t>
            </a:r>
            <a:r>
              <a:rPr lang="ru-RU" b="1" i="1" dirty="0" smtClean="0"/>
              <a:t>реподаватель: Киселева О.П</a:t>
            </a:r>
          </a:p>
          <a:p>
            <a:pPr algn="r"/>
            <a:endParaRPr lang="ru-RU" sz="24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4624"/>
            <a:ext cx="7175351" cy="1793167"/>
          </a:xfrm>
        </p:spPr>
        <p:txBody>
          <a:bodyPr/>
          <a:lstStyle/>
          <a:p>
            <a:pPr algn="ctr"/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краевое государственное бюджетное профессиональное образовательное учреждение </a:t>
            </a:r>
            <a:br>
              <a:rPr lang="ru-RU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«Минусинский медицинский техникум»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5736" y="2636912"/>
            <a:ext cx="4968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Спинной мозг</a:t>
            </a:r>
            <a:endParaRPr lang="ru-RU" sz="4000" b="1" i="1" u="sng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C:\Program Files (x86)\Microsoft Office\MEDIA\CAGCAT10\j018600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6112"/>
            <a:ext cx="1775765" cy="182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15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Program Files (x86)\Microsoft Office\MEDIA\CAGCAT10\j0240719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1659" y="3501008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u="sng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информации</a:t>
            </a:r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ЛЕКЦИЯ ПРЕПОДАВАТЕЛЯ ПО «АНАТОМИЯ И ФИЗИОЛОГИЯ ЧЕЛОВЕКА» КИСЕЛЕВА О.П</a:t>
            </a:r>
          </a:p>
          <a:p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</a:rPr>
              <a:t>ИНТЕРНЕТ РЕСУРСЫ </a:t>
            </a:r>
            <a:endParaRPr lang="ru-RU" sz="24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Program Files (x86)\Microsoft Office\MEDIA\CAGCAT10\j0088542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2576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2564904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80459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1"/>
            <a:ext cx="4788024" cy="864097"/>
          </a:xfrm>
        </p:spPr>
        <p:txBody>
          <a:bodyPr/>
          <a:lstStyle/>
          <a:p>
            <a:pPr marL="0" indent="0">
              <a:buNone/>
            </a:pPr>
            <a:r>
              <a:rPr lang="ru-RU" sz="2400" i="1" u="sng" dirty="0">
                <a:solidFill>
                  <a:srgbClr val="FF0000"/>
                </a:solidFill>
              </a:rPr>
              <a:t>Внешнее строение спинного </a:t>
            </a:r>
            <a:r>
              <a:rPr lang="ru-RU" sz="2400" i="1" u="sng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мозга (</a:t>
            </a:r>
            <a:r>
              <a:rPr lang="en-US" sz="2400" i="1" u="sng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medulla </a:t>
            </a:r>
            <a:r>
              <a:rPr lang="en-US" sz="2400" i="1" u="sng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spinalis</a:t>
            </a:r>
            <a:r>
              <a:rPr lang="en-US" sz="2400" i="1" u="sng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)</a:t>
            </a:r>
            <a:endParaRPr lang="ru-RU" sz="2400" i="1" u="sng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4859"/>
            <a:ext cx="4572000" cy="66247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4464425" cy="594928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Лежит в позвоночном канали, представляет собой цилиндрический тяж.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Длинна 40-45см, </a:t>
            </a:r>
            <a:r>
              <a:rPr lang="en-US" sz="1600" dirty="0"/>
              <a:t>d=</a:t>
            </a:r>
            <a:r>
              <a:rPr lang="ru-RU" sz="1600" dirty="0"/>
              <a:t>1см, вес 38-40гр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Вверху переходит в головной мозг(продолговатый м.), а внизу заканчивается заострением – мозговым конусом.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 уровне </a:t>
            </a:r>
            <a:r>
              <a:rPr lang="en-US" sz="1600" dirty="0"/>
              <a:t>L2 </a:t>
            </a:r>
            <a:r>
              <a:rPr lang="ru-RU" sz="1600" dirty="0"/>
              <a:t>из мозгового конуса последовательно выходят: поясничные, крестцовые и копчиковые нервы, образовывая конский хвост.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От конуса вниз отходит терминальная (конечная) нить спинного мозга, которая прикрепляется, ко </a:t>
            </a:r>
            <a:r>
              <a:rPr lang="en-US" sz="1600" dirty="0"/>
              <a:t>C2</a:t>
            </a:r>
            <a:r>
              <a:rPr lang="ru-RU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Заканчивается спинной мозг на уровне </a:t>
            </a:r>
            <a:r>
              <a:rPr lang="en-US" sz="1600" dirty="0"/>
              <a:t>L2</a:t>
            </a:r>
            <a:r>
              <a:rPr lang="ru-RU" sz="1600" dirty="0"/>
              <a:t>, поэтому </a:t>
            </a:r>
            <a:r>
              <a:rPr lang="ru-RU" sz="1600" dirty="0" err="1"/>
              <a:t>Люмбальную</a:t>
            </a:r>
            <a:r>
              <a:rPr lang="ru-RU" sz="1600" dirty="0"/>
              <a:t> пункцию берут на уровне </a:t>
            </a:r>
            <a:r>
              <a:rPr lang="en-US" sz="1600" dirty="0"/>
              <a:t>L2-L3</a:t>
            </a:r>
            <a:r>
              <a:rPr lang="ru-RU" sz="1600" dirty="0"/>
              <a:t>, в этом месте нет риска повредить спинной мозг. </a:t>
            </a:r>
          </a:p>
        </p:txBody>
      </p:sp>
    </p:spTree>
    <p:extLst>
      <p:ext uri="{BB962C8B-B14F-4D97-AF65-F5344CB8AC3E}">
        <p14:creationId xmlns:p14="http://schemas.microsoft.com/office/powerpoint/2010/main" val="90006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applause.wav"/>
          </p:stSnd>
        </p:sndAc>
      </p:transition>
    </mc:Choice>
    <mc:Fallback xmlns="">
      <p:transition spd="slow">
        <p:checker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3636085" cy="648072"/>
          </a:xfrm>
        </p:spPr>
        <p:txBody>
          <a:bodyPr/>
          <a:lstStyle/>
          <a:p>
            <a:pPr marL="0" indent="0">
              <a:buNone/>
            </a:pPr>
            <a:r>
              <a:rPr lang="ru-RU" sz="24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Внутреннее строение спинного мозга</a:t>
            </a:r>
            <a:endParaRPr lang="ru-RU" sz="2400" i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4680520" cy="640871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" y="1052736"/>
            <a:ext cx="4427984" cy="580526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</a:rPr>
              <a:t>Состоит из серого и белого вещества.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Серое вещество</a:t>
            </a:r>
            <a:r>
              <a:rPr lang="ru-RU" sz="1800" b="1" i="1" dirty="0" smtClean="0"/>
              <a:t>: </a:t>
            </a:r>
            <a:r>
              <a:rPr lang="ru-RU" sz="1800" dirty="0" smtClean="0"/>
              <a:t>образованно телами нейронов ( отвечают за возникновение нервных импульсов).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 Располагается в центре, имеет вид бабочки или буквы Н , в центре расположен центральный канал, заполненный спинномозговой жидкостью.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Образовывает </a:t>
            </a:r>
            <a:r>
              <a:rPr lang="ru-RU" sz="1800" b="1" i="1" dirty="0" smtClean="0"/>
              <a:t>3 парных столба: передний, боковой, задний</a:t>
            </a:r>
            <a:r>
              <a:rPr lang="ru-RU" sz="1800" dirty="0" smtClean="0"/>
              <a:t>. Которые на поперечном разрезе называются рогами.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/>
              <a:t>Передние рога: короткие и толстые ( двигательные нейроны), передают нервный импульс от мозга к органам.</a:t>
            </a:r>
          </a:p>
          <a:p>
            <a:endParaRPr lang="ru-RU" sz="18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7141392" y="1196752"/>
            <a:ext cx="1080120" cy="1440160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7164288" y="764704"/>
            <a:ext cx="1728192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передние рога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7106389" y="3230120"/>
            <a:ext cx="1080120" cy="2016224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4788024" y="3518152"/>
            <a:ext cx="1584176" cy="1512168"/>
          </a:xfrm>
          <a:prstGeom prst="straightConnector1">
            <a:avLst/>
          </a:prstGeom>
          <a:ln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4355976" y="5085184"/>
            <a:ext cx="1512168" cy="10081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Задние рога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7308304" y="5301208"/>
            <a:ext cx="1674186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Боковые рога</a:t>
            </a:r>
            <a:r>
              <a:rPr lang="ru-RU" dirty="0" smtClean="0"/>
              <a:t> рог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44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532440" cy="548680"/>
          </a:xfrm>
        </p:spPr>
        <p:txBody>
          <a:bodyPr/>
          <a:lstStyle/>
          <a:p>
            <a:pPr marL="0" indent="0">
              <a:buNone/>
            </a:pPr>
            <a:r>
              <a:rPr lang="ru-RU" sz="24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Внутреннее строение с</a:t>
            </a:r>
            <a:r>
              <a:rPr lang="ru-RU" sz="24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пинного мозга</a:t>
            </a:r>
            <a:endParaRPr lang="ru-RU" sz="2400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3" y="620688"/>
            <a:ext cx="4536503" cy="61206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-108520" y="476672"/>
            <a:ext cx="4684804" cy="6768752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/>
              <a:t>Задние рога</a:t>
            </a:r>
            <a:r>
              <a:rPr lang="ru-RU" sz="1600" dirty="0"/>
              <a:t>: длинные и узкие (чувствительные нейроны), передают нервный импульс от рецептора к </a:t>
            </a:r>
            <a:r>
              <a:rPr lang="ru-RU" sz="1600" dirty="0" smtClean="0"/>
              <a:t>мозгу</a:t>
            </a:r>
            <a:r>
              <a:rPr lang="ru-RU" sz="1600" dirty="0"/>
              <a:t>,</a:t>
            </a:r>
            <a:r>
              <a:rPr lang="ru-RU" sz="1600" dirty="0" smtClean="0"/>
              <a:t> </a:t>
            </a:r>
            <a:r>
              <a:rPr lang="ru-RU" sz="1600" dirty="0"/>
              <a:t>образовывают скопление – ганглии или узлы.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dirty="0"/>
              <a:t>Боковые рога </a:t>
            </a:r>
            <a:r>
              <a:rPr lang="ru-RU" sz="1600" dirty="0"/>
              <a:t>: располагаются только от С8 до Т2 поясничного сегмента, здесь располагаются ядра вегетативной нервной системы Передняя срединная щель и задняя срединная борозда делят спинной мозг на 2 симметричных половины, из которых выходят: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передние (двигательный)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 задние (чувствительные)   корешки спинного мозга.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i="1" u="sng" dirty="0"/>
              <a:t>Корешок –</a:t>
            </a:r>
            <a:r>
              <a:rPr lang="ru-RU" sz="1600" dirty="0"/>
              <a:t> это пучок аксонов которые образовывают нерв.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Передние и задние корешки сливаясь в межпозвоночное отверстие образовывают спинномозговой нерв. (31 пара </a:t>
            </a:r>
            <a:r>
              <a:rPr lang="ru-RU" sz="1600" dirty="0" err="1"/>
              <a:t>спин.м</a:t>
            </a:r>
            <a:r>
              <a:rPr lang="ru-RU" sz="1600" dirty="0"/>
              <a:t>. нервов)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0086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himes.wav"/>
          </p:stSnd>
        </p:sndAc>
      </p:transition>
    </mc:Choice>
    <mc:Fallback xmlns="">
      <p:transition spd="slow">
        <p:checker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4938951" cy="1073056"/>
          </a:xfrm>
        </p:spPr>
        <p:txBody>
          <a:bodyPr/>
          <a:lstStyle/>
          <a:p>
            <a:pPr marL="0" indent="0">
              <a:buNone/>
            </a:pPr>
            <a:r>
              <a:rPr lang="ru-RU" sz="24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Внутреннее строение спинного мозга</a:t>
            </a:r>
            <a: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32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24744"/>
            <a:ext cx="4462320" cy="573325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1800" b="1" i="1" u="sng" dirty="0" smtClean="0"/>
              <a:t>Белое вещество состоит из</a:t>
            </a:r>
            <a:r>
              <a:rPr lang="ru-RU" sz="1800" dirty="0" smtClean="0"/>
              <a:t>: длинных отростков нейронов – аксонов, покрытые миелиновой оболочкой, что придает белый цвет веществу.</a:t>
            </a:r>
          </a:p>
          <a:p>
            <a:r>
              <a:rPr lang="ru-RU" sz="1800" dirty="0" smtClean="0"/>
              <a:t> располагается белое вещество по периферии спинного мозга и образовывает 3 продольных ( парных тяжа) </a:t>
            </a:r>
            <a:r>
              <a:rPr lang="ru-RU" sz="1800" b="1" i="1" dirty="0" smtClean="0"/>
              <a:t>– канатика. </a:t>
            </a:r>
          </a:p>
          <a:p>
            <a:r>
              <a:rPr lang="ru-RU" sz="1800" b="1" i="1" u="sng" dirty="0" smtClean="0"/>
              <a:t>Канатики состоят </a:t>
            </a:r>
            <a:r>
              <a:rPr lang="ru-RU" sz="1800" dirty="0" smtClean="0"/>
              <a:t>из: проводящих путей ( восходящих и нисходящих), которые тянутся вдоль спинного мозга. Соединяет каждый отдельный сегмент друг, с другом, так и спинной мозг с головным мозгом. </a:t>
            </a:r>
          </a:p>
          <a:p>
            <a:endParaRPr lang="ru-RU" sz="1800" dirty="0" smtClean="0"/>
          </a:p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980728"/>
            <a:ext cx="4608511" cy="4608512"/>
          </a:xfrm>
        </p:spPr>
      </p:pic>
    </p:spTree>
    <p:extLst>
      <p:ext uri="{BB962C8B-B14F-4D97-AF65-F5344CB8AC3E}">
        <p14:creationId xmlns:p14="http://schemas.microsoft.com/office/powerpoint/2010/main" val="37558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oin.wav"/>
          </p:stSnd>
        </p:sndAc>
      </p:transition>
    </mc:Choice>
    <mc:Fallback xmlns="">
      <p:transition spd="slow">
        <p:blinds dir="vert"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072351" cy="692696"/>
          </a:xfrm>
        </p:spPr>
        <p:txBody>
          <a:bodyPr/>
          <a:lstStyle/>
          <a:p>
            <a:pPr marL="0" indent="0">
              <a:buNone/>
            </a:pPr>
            <a:r>
              <a:rPr lang="ru-RU" sz="3200" i="1" u="sng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Сегмент спинного мозга</a:t>
            </a:r>
            <a:endParaRPr lang="ru-RU" sz="3200" i="1" u="sng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8"/>
            <a:ext cx="8784976" cy="3719447"/>
          </a:xfrm>
        </p:spPr>
      </p:pic>
      <p:sp>
        <p:nvSpPr>
          <p:cNvPr id="6" name="Прямоугольник 5"/>
          <p:cNvSpPr/>
          <p:nvPr/>
        </p:nvSpPr>
        <p:spPr>
          <a:xfrm>
            <a:off x="179512" y="4797152"/>
            <a:ext cx="89644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/>
              <a:t>Сегмент</a:t>
            </a:r>
            <a:r>
              <a:rPr lang="ru-RU" dirty="0"/>
              <a:t> – это участок спинного мозга соответствующих паре спинномозговых нервов или, участок спинного мозга имеющий 2 передних 2 задних корешка . Один задний корешок иннервирует  3 сегмента</a:t>
            </a:r>
          </a:p>
        </p:txBody>
      </p:sp>
    </p:spTree>
    <p:extLst>
      <p:ext uri="{BB962C8B-B14F-4D97-AF65-F5344CB8AC3E}">
        <p14:creationId xmlns:p14="http://schemas.microsoft.com/office/powerpoint/2010/main" val="18637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33"/>
            <a:ext cx="8964488" cy="897988"/>
          </a:xfrm>
        </p:spPr>
        <p:txBody>
          <a:bodyPr/>
          <a:lstStyle/>
          <a:p>
            <a:pPr marL="0" indent="0">
              <a:buNone/>
            </a:pPr>
            <a:r>
              <a:rPr lang="ru-RU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Отделы спинного мозга и иннервация сегментов спинного мозга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4464425" cy="472860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Шейный отде</a:t>
            </a:r>
            <a:r>
              <a:rPr lang="ru-RU" sz="1800" b="1" dirty="0"/>
              <a:t>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Грудной отдел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Поясничный отдел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Крестцовый отдел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Копчиковый отдел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12 грудных сегментов отвечают за иннервацию: туловища.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5 поясничных сегментов отвечают за иннервацию: нижней части туловища и нижних конечностей.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5 крестцовых сегментов отвечают за иннервацию: нижней части туловища и нижних конечностей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/>
              <a:t>1 копчиковый сегмент отвечает за иннервацию кожи в области ануса.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548680"/>
            <a:ext cx="4464496" cy="5976664"/>
          </a:xfrm>
        </p:spPr>
      </p:pic>
    </p:spTree>
    <p:extLst>
      <p:ext uri="{BB962C8B-B14F-4D97-AF65-F5344CB8AC3E}">
        <p14:creationId xmlns:p14="http://schemas.microsoft.com/office/powerpoint/2010/main" val="427541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oin.wav"/>
          </p:stSnd>
        </p:sndAc>
      </p:transition>
    </mc:Choice>
    <mc:Fallback xmlns="">
      <p:transition spd="slow">
        <p:checker/>
        <p:sndAc>
          <p:stSnd>
            <p:snd r:embed="rId4" name="coi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0" y="1010486"/>
            <a:ext cx="4572001" cy="5847514"/>
          </a:xfrm>
        </p:spPr>
        <p:txBody>
          <a:bodyPr>
            <a:normAutofit/>
          </a:bodyPr>
          <a:lstStyle/>
          <a:p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Твердая оболочка спинного мозга( </a:t>
            </a:r>
            <a:r>
              <a:rPr lang="en-US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</a:t>
            </a:r>
            <a:r>
              <a:rPr lang="en-US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mater </a:t>
            </a:r>
            <a:r>
              <a:rPr lang="en-US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spinalis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ru-RU" sz="1800" dirty="0" smtClean="0"/>
              <a:t>: это плотный, прозрачный мешок, отделяющий спинной мозг от позвоночника. Имеет сосуды и нервы.</a:t>
            </a:r>
          </a:p>
          <a:p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Паутинная оболочка спинного мозга (</a:t>
            </a:r>
            <a:r>
              <a:rPr lang="en-US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arachnoidea</a:t>
            </a:r>
            <a:r>
              <a:rPr lang="en-US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spinalis</a:t>
            </a: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):  </a:t>
            </a:r>
            <a:r>
              <a:rPr lang="ru-RU" sz="1800" dirty="0" smtClean="0"/>
              <a:t>это тонкая пластинка располагается под твердой оболочкой, не имеет сосудов.</a:t>
            </a:r>
          </a:p>
          <a:p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Мягкая она же сосудистая (</a:t>
            </a:r>
            <a:r>
              <a:rPr lang="en-US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pia</a:t>
            </a:r>
            <a:r>
              <a:rPr lang="en-US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mater </a:t>
            </a:r>
            <a:r>
              <a:rPr lang="en-US" sz="18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spinalis</a:t>
            </a:r>
            <a:r>
              <a:rPr lang="en-US" sz="1800" dirty="0" smtClean="0"/>
              <a:t>)</a:t>
            </a:r>
            <a:r>
              <a:rPr lang="ru-RU" sz="1800" dirty="0" smtClean="0"/>
              <a:t>: самая внутренняя оболочка, она плотно прилежит к спинному мозгу, срастается с ним, имеет много сосудов и нервов. </a:t>
            </a:r>
            <a:endParaRPr lang="ru-RU" sz="1800" dirty="0"/>
          </a:p>
          <a:p>
            <a:r>
              <a:rPr lang="ru-RU" sz="1800" dirty="0" smtClean="0"/>
              <a:t>Между паутинной и мягкой оболочкой есть </a:t>
            </a:r>
            <a:r>
              <a:rPr lang="ru-RU" sz="1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подпаутинное</a:t>
            </a:r>
            <a:r>
              <a:rPr lang="ru-RU" sz="1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пространство </a:t>
            </a:r>
            <a:r>
              <a:rPr lang="ru-RU" sz="1800" dirty="0" smtClean="0"/>
              <a:t>(</a:t>
            </a:r>
            <a:r>
              <a:rPr lang="en-US" sz="1800" dirty="0" smtClean="0"/>
              <a:t> </a:t>
            </a:r>
            <a:r>
              <a:rPr lang="en-US" sz="1800" dirty="0" err="1" smtClean="0"/>
              <a:t>spatium</a:t>
            </a:r>
            <a:r>
              <a:rPr lang="ru-RU" sz="1800" dirty="0" smtClean="0"/>
              <a:t> </a:t>
            </a:r>
            <a:r>
              <a:rPr lang="en-US" sz="1800" dirty="0" err="1" smtClean="0"/>
              <a:t>subarachnoideum</a:t>
            </a:r>
            <a:r>
              <a:rPr lang="en-US" sz="1800" dirty="0" smtClean="0"/>
              <a:t>)</a:t>
            </a:r>
            <a:r>
              <a:rPr lang="ru-RU" sz="1800" dirty="0"/>
              <a:t> </a:t>
            </a:r>
            <a:r>
              <a:rPr lang="ru-RU" sz="1800" dirty="0" smtClean="0"/>
              <a:t>- оно содержит спинномозговую жидкость.</a:t>
            </a:r>
            <a:endParaRPr lang="en-US" sz="1800" dirty="0" smtClean="0"/>
          </a:p>
          <a:p>
            <a:pPr marL="0" indent="0"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404664"/>
            <a:ext cx="6383538" cy="620763"/>
          </a:xfrm>
        </p:spPr>
        <p:txBody>
          <a:bodyPr/>
          <a:lstStyle/>
          <a:p>
            <a:r>
              <a:rPr lang="ru-RU" sz="2400" b="0" i="1" u="sng" dirty="0" smtClean="0">
                <a:solidFill>
                  <a:srgbClr val="FF0000"/>
                </a:solidFill>
              </a:rPr>
              <a:t>Оболочки спинного мозга</a:t>
            </a:r>
            <a:br>
              <a:rPr lang="ru-RU" sz="2400" b="0" i="1" u="sng" dirty="0" smtClean="0">
                <a:solidFill>
                  <a:srgbClr val="FF0000"/>
                </a:solidFill>
              </a:rPr>
            </a:br>
            <a:endParaRPr lang="ru-RU" sz="2400" b="0" i="1" u="sng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" r="660"/>
          <a:stretch>
            <a:fillRect/>
          </a:stretch>
        </p:blipFill>
        <p:spPr>
          <a:xfrm>
            <a:off x="4391472" y="548680"/>
            <a:ext cx="4752528" cy="6192687"/>
          </a:xfrm>
        </p:spPr>
      </p:pic>
    </p:spTree>
    <p:extLst>
      <p:ext uri="{BB962C8B-B14F-4D97-AF65-F5344CB8AC3E}">
        <p14:creationId xmlns:p14="http://schemas.microsoft.com/office/powerpoint/2010/main" val="27788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  <p:sndAc>
          <p:stSnd>
            <p:snd r:embed="rId2" name="camera.wav"/>
          </p:stSnd>
        </p:sndAc>
      </p:transition>
    </mc:Choice>
    <mc:Fallback xmlns="">
      <p:transition spd="slow">
        <p:checker/>
        <p:sndAc>
          <p:stSnd>
            <p:snd r:embed="rId4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95937" cy="620688"/>
          </a:xfrm>
        </p:spPr>
        <p:txBody>
          <a:bodyPr/>
          <a:lstStyle/>
          <a:p>
            <a:pPr marL="0" indent="0">
              <a:buNone/>
            </a:pPr>
            <a:r>
              <a:rPr lang="ru-RU" sz="2400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  <a:r>
              <a:rPr lang="ru-RU" sz="2400" u="sng" dirty="0" smtClean="0">
                <a:solidFill>
                  <a:srgbClr val="FF0000"/>
                </a:solidFill>
              </a:rPr>
              <a:t>спинного мозга</a:t>
            </a:r>
            <a:endParaRPr lang="ru-RU" sz="2400" u="sng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17" y="3356992"/>
            <a:ext cx="4868479" cy="33318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908720"/>
            <a:ext cx="4168016" cy="5472608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Рефлекторная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1800" dirty="0" smtClean="0"/>
              <a:t> осуществляется нейронами серого вещества и заключается в участии спинного мозга в двигательных реакциях.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u="sng" dirty="0" smtClean="0"/>
              <a:t>Рефлекторные акты: 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1.центр расширения зрачка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2.центр дефекации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3.центр мочеиспускания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4. центр эрекции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Проводниковая</a:t>
            </a:r>
            <a:r>
              <a:rPr lang="ru-RU" sz="1800" dirty="0" smtClean="0"/>
              <a:t>: ( заключается в проведении нервных импульсов осуществляемых белым веществом спинного мозга) в двух направлениях.</a:t>
            </a:r>
          </a:p>
          <a:p>
            <a:r>
              <a:rPr lang="ru-RU" sz="1800" dirty="0"/>
              <a:t> </a:t>
            </a:r>
            <a:r>
              <a:rPr lang="ru-RU" sz="1800" dirty="0" smtClean="0"/>
              <a:t>     1. восходящие пути –несут          импульсы к    головному мозгу. </a:t>
            </a:r>
          </a:p>
          <a:p>
            <a:r>
              <a:rPr lang="ru-RU" sz="1800" dirty="0" smtClean="0"/>
              <a:t>      2.Нисходящие пути – от головного мозга к спинному мозгу.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016" y="116632"/>
            <a:ext cx="4868479" cy="3177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cxnSp>
        <p:nvCxnSpPr>
          <p:cNvPr id="7" name="Прямая со стрелкой 6"/>
          <p:cNvCxnSpPr/>
          <p:nvPr/>
        </p:nvCxnSpPr>
        <p:spPr>
          <a:xfrm>
            <a:off x="3995936" y="198884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563888" y="2060848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677176" y="5373216"/>
            <a:ext cx="388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7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3" name="camera.wav"/>
          </p:stSnd>
        </p:sndAc>
      </p:transition>
    </mc:Choice>
    <mc:Fallback xmlns="">
      <p:transition spd="slow">
        <p:blinds dir="vert"/>
        <p:sndAc>
          <p:stSnd>
            <p:snd r:embed="rId6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2746</TotalTime>
  <Words>692</Words>
  <Application>Microsoft Office PowerPoint</Application>
  <PresentationFormat>Экран (4:3)</PresentationFormat>
  <Paragraphs>66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краевое государственное бюджетное профессиональное образовательное учреждение  «Минусинский медицинский техникум»</vt:lpstr>
      <vt:lpstr>Внешнее строение спинного мозга (medulla spinalis)</vt:lpstr>
      <vt:lpstr>Внутреннее строение спинного мозга</vt:lpstr>
      <vt:lpstr>Внутреннее строение спинного мозга</vt:lpstr>
      <vt:lpstr>Внутреннее строение спинного мозга  </vt:lpstr>
      <vt:lpstr>Сегмент спинного мозга</vt:lpstr>
      <vt:lpstr>Отделы спинного мозга и иннервация сегментов спинного мозга</vt:lpstr>
      <vt:lpstr>Оболочки спинного мозга </vt:lpstr>
      <vt:lpstr>Функции спинного мозга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49</cp:revision>
  <dcterms:created xsi:type="dcterms:W3CDTF">2020-12-04T13:24:12Z</dcterms:created>
  <dcterms:modified xsi:type="dcterms:W3CDTF">2020-12-15T14:23:15Z</dcterms:modified>
</cp:coreProperties>
</file>