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76" r:id="rId14"/>
    <p:sldId id="268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4660"/>
  </p:normalViewPr>
  <p:slideViewPr>
    <p:cSldViewPr snapToGrid="0">
      <p:cViewPr>
        <p:scale>
          <a:sx n="66" d="100"/>
          <a:sy n="66" d="100"/>
        </p:scale>
        <p:origin x="-67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66AD-BB80-4266-B582-21007C9D8E23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F65D-3063-476B-B4E4-5AC293578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7797-318E-4931-824C-A44FFF5B4AF5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6DBD-E30B-421B-B8DA-D0C68B624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5134-2164-41F3-A122-5727985A5B6C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6EAB-3564-4FA9-A273-1388645F0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0BDF-6EA0-4E27-BC84-B252FCC4E37C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DB1C-30C2-4BAE-85F4-8D5B7AC17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1BED-1A41-4B77-AB12-A3166E169BC8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E87A-0983-4753-97E6-45CC1B42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27CF-657F-411A-9532-E27AE7457AE4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892E-6351-4A88-9356-0B6C6D59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B887-E0A7-4666-BC9B-63B923A8C74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7988-2DC1-4F79-A359-263652B6A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C9AF-A12E-412E-A493-A6C1EFB5FFD2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6955-93F7-445A-8EB1-15B14B8CA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6E68-2E6B-4AAD-9E11-B61BC31D1C04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0598-66EF-4FA4-A350-82318EA98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D8AF-60DD-4F69-9619-30706010B56F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8B33-FB49-47A4-9FE4-F52C299DD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8EEB-FC80-4A6A-A2A7-16B91F10C578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6200-C5CE-4B5B-A383-2B4CF9C01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4CE3-F3B2-4276-AD42-C03992ECB0D2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F05B-7D27-4878-984D-D4132764A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0FC65-CD47-4DFC-9C4F-0C2AAEA558EA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B566C-AB15-4E31-9BA7-2B7E56BF6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430338" y="1422400"/>
            <a:ext cx="9350375" cy="193675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Анатомо-физиологические особенности сердца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sz="4400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9100" y="258763"/>
            <a:ext cx="8937625" cy="7778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</a:t>
            </a:r>
          </a:p>
          <a:p>
            <a:pPr eaLnBrk="1" hangingPunct="1">
              <a:lnSpc>
                <a:spcPct val="70000"/>
              </a:lnSpc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ПРОФЕСИОНАЛЬНОЕ ОБРАЗОВАТЕЛЬНОЕ УЧРЕЖДЕНИЕ</a:t>
            </a:r>
          </a:p>
          <a:p>
            <a:pPr eaLnBrk="1" hangingPunct="1">
              <a:lnSpc>
                <a:spcPct val="70000"/>
              </a:lnSpc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МИНУСИНСКИЙ МЕДИЦИНСКИЙ ТЕХНИКУМ</a:t>
            </a:r>
          </a:p>
        </p:txBody>
      </p:sp>
      <p:pic>
        <p:nvPicPr>
          <p:cNvPr id="14339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2808288"/>
            <a:ext cx="32607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89613"/>
            <a:ext cx="27162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одзаголовок 2"/>
          <p:cNvSpPr txBox="1">
            <a:spLocks/>
          </p:cNvSpPr>
          <p:nvPr/>
        </p:nvSpPr>
        <p:spPr bwMode="auto">
          <a:xfrm>
            <a:off x="7143750" y="4467225"/>
            <a:ext cx="47466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ДИСЦИПЛИНА: Анатомия и физиология человека</a:t>
            </a:r>
          </a:p>
          <a:p>
            <a:pPr algn="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ВЫПОЛНИЛА: студентка 12 группы 1 курса</a:t>
            </a:r>
          </a:p>
          <a:p>
            <a:pPr algn="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естринское дело: Козлова Е.С.</a:t>
            </a:r>
          </a:p>
          <a:p>
            <a:pPr algn="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1400" b="1">
                <a:latin typeface="Times New Roman" pitchFamily="18" charset="0"/>
                <a:cs typeface="Times New Roman" pitchFamily="18" charset="0"/>
              </a:rPr>
              <a:t>E-mail: kozlovak1987@mail.ru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ПЕДАГОГ-НАСТАВНИК: Киселёва О.П. </a:t>
            </a:r>
          </a:p>
        </p:txBody>
      </p:sp>
      <p:sp>
        <p:nvSpPr>
          <p:cNvPr id="14343" name="Подзаголовок 2"/>
          <p:cNvSpPr txBox="1">
            <a:spLocks/>
          </p:cNvSpPr>
          <p:nvPr/>
        </p:nvSpPr>
        <p:spPr bwMode="auto">
          <a:xfrm>
            <a:off x="3597275" y="5894388"/>
            <a:ext cx="474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МИНУСИНСК 2022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15000"/>
            <a:ext cx="27162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Объект 6"/>
          <p:cNvSpPr>
            <a:spLocks noGrp="1"/>
          </p:cNvSpPr>
          <p:nvPr>
            <p:ph idx="1"/>
          </p:nvPr>
        </p:nvSpPr>
        <p:spPr>
          <a:xfrm>
            <a:off x="6592888" y="2100263"/>
            <a:ext cx="5235575" cy="2268537"/>
          </a:xfrm>
        </p:spPr>
        <p:txBody>
          <a:bodyPr>
            <a:spAutoFit/>
          </a:bodyPr>
          <a:lstStyle/>
          <a:p>
            <a:pPr indent="449263"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иногда сердечные клапаны не могут достаточно плотно закрываться - это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сердечная недостаточность;</a:t>
            </a:r>
          </a:p>
          <a:p>
            <a:pPr indent="449263"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иногда створки клапанов не полностью открываются – это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стеноз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9263"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прогибание створок клапанов в полость предсердий – это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пролапс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5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0900"/>
            <a:ext cx="665003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609850" y="193675"/>
            <a:ext cx="7051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ПАТОЛОГИИ КЛАПАНОВ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73738"/>
            <a:ext cx="271621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1358900" y="193675"/>
            <a:ext cx="9678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УЗЛЫ ПРОВОДЯЩЕЙ СИСТЕМЫ</a:t>
            </a:r>
          </a:p>
        </p:txBody>
      </p:sp>
      <p:pic>
        <p:nvPicPr>
          <p:cNvPr id="24581" name="Picture 7" descr="ShrillSmoothIberianlynx-size_restrict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2713" y="1249363"/>
            <a:ext cx="7524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Новый рисун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84313"/>
            <a:ext cx="63373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5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1358900" y="193675"/>
            <a:ext cx="96789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b="1"/>
              <a:t>СЕРДЕЧНЫЙ ЦИКЛ –</a:t>
            </a:r>
          </a:p>
          <a:p>
            <a:pPr algn="ctr">
              <a:lnSpc>
                <a:spcPct val="120000"/>
              </a:lnSpc>
            </a:pPr>
            <a:r>
              <a:rPr lang="ru-RU" sz="2000" b="1"/>
              <a:t>это период охватывающий полное сокращение и расслабление</a:t>
            </a:r>
            <a:r>
              <a:rPr lang="ru-RU" b="1"/>
              <a:t> </a:t>
            </a:r>
            <a:r>
              <a:rPr lang="ru-RU" sz="2000" b="1"/>
              <a:t>сердца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3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73738"/>
            <a:ext cx="271621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12" descr="639e9804-44fb-4cde-ae74-67605a5a3fe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14" descr="639e9804-44fb-4cde-ae74-67605a5a3fe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6" name="Picture 17" descr="image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6863"/>
            <a:ext cx="7361238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Объект 6"/>
          <p:cNvSpPr>
            <a:spLocks/>
          </p:cNvSpPr>
          <p:nvPr/>
        </p:nvSpPr>
        <p:spPr bwMode="auto">
          <a:xfrm>
            <a:off x="7318375" y="2100263"/>
            <a:ext cx="451008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449263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Сердце здорового человека сокращается циклически, в условиях покоя с ЧСС 60-80 ударов в минуту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73738"/>
            <a:ext cx="271621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maxresdefa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95463"/>
            <a:ext cx="719137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312863" y="193675"/>
            <a:ext cx="96662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ЭЛЕКТРОКАРДИОГРАММА (ЭКГ) –</a:t>
            </a:r>
          </a:p>
          <a:p>
            <a:pPr algn="ctr"/>
            <a:r>
              <a:rPr lang="ru-RU" sz="3200"/>
              <a:t>это кривая записи биотоков сердца</a:t>
            </a:r>
          </a:p>
        </p:txBody>
      </p:sp>
      <p:sp>
        <p:nvSpPr>
          <p:cNvPr id="26629" name="Объект 6"/>
          <p:cNvSpPr>
            <a:spLocks/>
          </p:cNvSpPr>
          <p:nvPr/>
        </p:nvSpPr>
        <p:spPr bwMode="auto">
          <a:xfrm>
            <a:off x="7304088" y="1665288"/>
            <a:ext cx="451008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449263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Зубец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(предсердный комплекс) – отражает процесс сокращения предсердия</a:t>
            </a:r>
          </a:p>
          <a:p>
            <a:pPr marL="228600" indent="449263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Зубцы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Q, R, S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(желудочковый комплекс) – он формируется в процессе возбуждения желудочков, т.е. говорит о систоле желудочков.</a:t>
            </a:r>
          </a:p>
          <a:p>
            <a:pPr marL="228600" indent="449263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Зубец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самый высокий, он говорит об возбуждении обоих желудочков.</a:t>
            </a:r>
          </a:p>
          <a:p>
            <a:pPr marL="228600" indent="449263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Зубец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говорит о конце возбуждения в желудочках.</a:t>
            </a:r>
          </a:p>
          <a:p>
            <a:pPr marL="228600" indent="449263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Интервал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T, P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это общая пауза или общая диастола.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p:ph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209550" y="63500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15000"/>
            <a:ext cx="27162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Объект 1"/>
          <p:cNvSpPr>
            <a:spLocks noGrp="1"/>
          </p:cNvSpPr>
          <p:nvPr>
            <p:ph idx="1"/>
          </p:nvPr>
        </p:nvSpPr>
        <p:spPr>
          <a:xfrm>
            <a:off x="609600" y="2595563"/>
            <a:ext cx="10515600" cy="9779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74650" y="185738"/>
            <a:ext cx="4591050" cy="1325562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Arial" charset="0"/>
              </a:rPr>
              <a:t>СЕРДЦЕ</a:t>
            </a:r>
          </a:p>
        </p:txBody>
      </p:sp>
      <p:pic>
        <p:nvPicPr>
          <p:cNvPr id="1536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365125"/>
            <a:ext cx="559435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6"/>
          <p:cNvSpPr>
            <a:spLocks noGrp="1"/>
          </p:cNvSpPr>
          <p:nvPr>
            <p:ph idx="1"/>
          </p:nvPr>
        </p:nvSpPr>
        <p:spPr>
          <a:xfrm>
            <a:off x="684213" y="1455738"/>
            <a:ext cx="4191000" cy="43513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Сердце (лат.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, греч.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Cardia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помещается в околосердечной сумке – перикарде. Между внутренним и наружными листками перикарда имеется щелевидная полость с небольшим количеством серозной жидкости, до 50 мл. Функция сердечной сумки: оберегает сердце от внезапного растяжения, защищает от инфекции в окружающих тканях и органах, и отчасти играет амортизирующую роль при падении и ходьбе.</a:t>
            </a:r>
          </a:p>
          <a:p>
            <a:pPr eaLnBrk="1" hangingPunct="1">
              <a:lnSpc>
                <a:spcPct val="100000"/>
              </a:lnSpc>
            </a:pPr>
            <a:endParaRPr lang="ru-RU" smtClean="0"/>
          </a:p>
        </p:txBody>
      </p:sp>
      <p:pic>
        <p:nvPicPr>
          <p:cNvPr id="15364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89613"/>
            <a:ext cx="27162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8807450" y="1901825"/>
            <a:ext cx="3067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latin typeface="Times New Roman" pitchFamily="18" charset="0"/>
                <a:cs typeface="Times New Roman" pitchFamily="18" charset="0"/>
              </a:rPr>
              <a:t>Сердце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полый мышечный орган, поэтому его стенка состоит из 3х слоёв: внутреннего - эндокарда, среднего – миокарда и наружного - эпикарда. </a:t>
            </a:r>
          </a:p>
        </p:txBody>
      </p:sp>
      <p:pic>
        <p:nvPicPr>
          <p:cNvPr id="16386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89613"/>
            <a:ext cx="27162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Заголовок 1"/>
          <p:cNvSpPr>
            <a:spLocks/>
          </p:cNvSpPr>
          <p:nvPr/>
        </p:nvSpPr>
        <p:spPr bwMode="auto">
          <a:xfrm>
            <a:off x="374650" y="430213"/>
            <a:ext cx="11455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/>
              <a:t>СТРОЕНИЕ СТЕНКИ СЕРДЦА</a:t>
            </a:r>
          </a:p>
        </p:txBody>
      </p:sp>
      <p:pic>
        <p:nvPicPr>
          <p:cNvPr id="16389" name="Picture 7" descr="struktura-stenki-serdca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4250"/>
            <a:ext cx="79375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4"/>
          <p:cNvSpPr>
            <a:spLocks noChangeArrowheads="1"/>
          </p:cNvSpPr>
          <p:nvPr/>
        </p:nvSpPr>
        <p:spPr bwMode="auto">
          <a:xfrm>
            <a:off x="2719388" y="1511300"/>
            <a:ext cx="46609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Сердце расположено в грудной полости позади грудины между лёгкими на диафрагме. Преимущественно слева, занимая косое положение. Форма конусовидная, расширенная часть-основание, направлено вверх, а ссуженная часть-верхушка, направлена влево и вниз, находится на уровне 2-5 ребра.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0"/>
            <a:ext cx="5903913" cy="59055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74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" y="333375"/>
            <a:ext cx="256222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89613"/>
            <a:ext cx="27162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Заголовок 1"/>
          <p:cNvSpPr>
            <a:spLocks/>
          </p:cNvSpPr>
          <p:nvPr/>
        </p:nvSpPr>
        <p:spPr bwMode="auto">
          <a:xfrm>
            <a:off x="2873375" y="430213"/>
            <a:ext cx="46291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/>
              <a:t>ТОПОГРАФИЯ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 l="53798" t="11661" b="3703"/>
          <a:stretch>
            <a:fillRect/>
          </a:stretch>
        </p:blipFill>
        <p:spPr bwMode="auto">
          <a:xfrm>
            <a:off x="0" y="166688"/>
            <a:ext cx="4541838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Grp="1" noChangeArrowheads="1"/>
          </p:cNvSpPr>
          <p:nvPr>
            <p:ph idx="1"/>
          </p:nvPr>
        </p:nvSpPr>
        <p:spPr>
          <a:xfrm>
            <a:off x="5499100" y="763588"/>
            <a:ext cx="6380163" cy="4968875"/>
          </a:xfrm>
        </p:spPr>
        <p:txBody>
          <a:bodyPr anchor="ctr">
            <a:spAutoFit/>
          </a:bodyPr>
          <a:lstStyle/>
          <a:p>
            <a:pPr marL="0" indent="449263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 сердца различают 2 поверхности: диафрагмальную грудино-рёберную и лёгочную боковые части. На наружной поверхности есть 3 борозды:</a:t>
            </a:r>
          </a:p>
          <a:p>
            <a:pPr marL="0" indent="449263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 венечная: проходит вокруг сердца кольцеобразно на границе между предсердиями и желудочками</a:t>
            </a:r>
          </a:p>
          <a:p>
            <a:pPr marL="0" indent="449263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 передняя и задняя межжелудочковые борозды идут от венечной борозды к верхушке сердца. Передняя борозда проходит на грудино-рёберной поверхности, а задняя на диафрагмальной поверхности. Этим бороздам соответствуют перегородки, разделяющие сердце на камеры. В бороздах лежат артерии и вены самого сердца: коронарные или венечные. Размер сердца соответствует кисти сжатой в кулак её владельца.	</a:t>
            </a:r>
          </a:p>
          <a:p>
            <a:pPr marL="0" indent="449263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Вес около 300 г, длина 8-14 см, поперечный размер 5-8 см, объём 250-300 мл.</a:t>
            </a:r>
          </a:p>
        </p:txBody>
      </p:sp>
      <p:pic>
        <p:nvPicPr>
          <p:cNvPr id="18435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89613"/>
            <a:ext cx="27162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Заголовок 1"/>
          <p:cNvSpPr>
            <a:spLocks/>
          </p:cNvSpPr>
          <p:nvPr/>
        </p:nvSpPr>
        <p:spPr bwMode="auto">
          <a:xfrm>
            <a:off x="2730500" y="160338"/>
            <a:ext cx="9137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/>
              <a:t>ВНЕШНЕЕ СТРОЕНИЕ 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39738" y="193675"/>
            <a:ext cx="8737600" cy="973138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КАМЕРЫ СЕРДЦА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304800" y="1292225"/>
            <a:ext cx="58531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У человека сердце 4-х камерное, состоит из 2-х предсердий, 2-х желудочков.</a:t>
            </a:r>
          </a:p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Сердце продольными перегородками (межпредсердной и межжелудочковой) разделено на две изолированных половины: правую и левую. В правых камерах течёт венозная кровь, а в левых артериальная, обогащённая в лёгхих О₂.</a:t>
            </a:r>
            <a:r>
              <a:rPr lang="ru-RU" sz="2000" b="1">
                <a:latin typeface="Calibri" pitchFamily="34" charset="0"/>
              </a:rPr>
              <a:t> </a:t>
            </a:r>
            <a:endParaRPr lang="en-US" sz="2000" b="1">
              <a:latin typeface="Calibri" pitchFamily="34" charset="0"/>
            </a:endParaRPr>
          </a:p>
          <a:p>
            <a:pPr indent="449263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ПРЕДСЕРДИЕ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Atrium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находится в верхней части сердца, в основании.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ЖЕЛУДОЧКИ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Ventriculus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находятся в нижней части сердца – верхушке. Особые выпячивания предсердий образуют правое, левое сердечные ушки.</a:t>
            </a:r>
          </a:p>
          <a:p>
            <a:pPr indent="449263"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89613"/>
            <a:ext cx="27162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8875" y="236538"/>
            <a:ext cx="4132263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>
          <a:xfrm>
            <a:off x="9475788" y="5715000"/>
            <a:ext cx="2716212" cy="108426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52425" y="568325"/>
            <a:ext cx="61420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правое предсердие входят: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верхняя и нижняя полые вены, венечный синус (сосуд собирающий венозную кровь от крупных вен сердца) и наименьшие вены сердца. </a:t>
            </a:r>
          </a:p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 межпредсердной перегородке есть углубление – овальная ямка.</a:t>
            </a:r>
          </a:p>
          <a:p>
            <a:pPr indent="449263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левое предсердие впадают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4 лёгочные вены. Из левого желудочка выходит аорта, из правого желудочка выходит лёгочный ствол. На внутренней поверхности желудочка имеются сосочковые мышцы. В правом желудочке 3 сосочковые мышцы, в левом желудочке 2 сосочковые мышцы.</a:t>
            </a:r>
            <a:endParaRPr lang="ru-RU" sz="2000">
              <a:latin typeface="Times New Roman" pitchFamily="18" charset="0"/>
            </a:endParaRPr>
          </a:p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Предсердия соединяются с желудочками при помощи правого и левого предсердно-желудочковых отверстий, закрытых клапанами.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7638" y="522288"/>
            <a:ext cx="5540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703763" y="866775"/>
            <a:ext cx="7104062" cy="3716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Клапан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это крышка. Левый предсердно-желудочковый клапан состоит из 2х створок, он двухстворчатый, или митральный, а правый трёхстворчатый. Названия клапанов соответствуют числу сосочковых мышц. Края створок клапанов сухожильными нитями (хордами) соединяются сосочковыми мышцами, чтобы не позволить им выворачиваться в сторону предсердия. В месте выхода аорты лёгочного ствола из желудочка находятся полулунные клапаны аорты и лёгочного ствола, каждый из 3х кармашков, открывающихся по направлению тока крови. </a:t>
            </a: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15000"/>
            <a:ext cx="27162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384175" y="4689475"/>
            <a:ext cx="11310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Во время сокращения желудочков, кармашки клапанов прижимаются к стенкам аорты лёгочного ствола, и кровь свободно течёт в эти сосуды. При расслаблении желудочков кармашки наполняются кровью и их края смыкаются, препятствуя току крови. Клапаны закрываются автоматически давлением крови, и тем самым обеспечивают ток крови в одном направлении.</a:t>
            </a:r>
          </a:p>
        </p:txBody>
      </p:sp>
      <p:pic>
        <p:nvPicPr>
          <p:cNvPr id="21509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475" y="719138"/>
            <a:ext cx="39497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2754313" y="0"/>
            <a:ext cx="6764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КЛАПАННЫЙ АППАРАТ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0938"/>
            <a:ext cx="9475788" cy="627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3659"/>
          <a:stretch>
            <a:fillRect/>
          </a:stretch>
        </p:blipFill>
        <p:spPr bwMode="auto">
          <a:xfrm>
            <a:off x="9475788" y="5715000"/>
            <a:ext cx="27162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285875"/>
            <a:ext cx="5675313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5225" y="455613"/>
            <a:ext cx="8118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1403350" y="163513"/>
            <a:ext cx="889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НОРМА РАБОТЫ КЛАПАНОВ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225" y="62563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620</Words>
  <Application>Microsoft Office PowerPoint</Application>
  <PresentationFormat>Произвольный</PresentationFormat>
  <Paragraphs>50</Paragraphs>
  <Slides>14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Calibri</vt:lpstr>
      <vt:lpstr>Times New Roman</vt:lpstr>
      <vt:lpstr>Тема Office</vt:lpstr>
      <vt:lpstr>Анатомо-физиологические особенности сердца </vt:lpstr>
      <vt:lpstr>СЕРДЦЕ</vt:lpstr>
      <vt:lpstr>Слайд 3</vt:lpstr>
      <vt:lpstr>Слайд 4</vt:lpstr>
      <vt:lpstr>Слайд 5</vt:lpstr>
      <vt:lpstr>КАМЕРЫ СЕРДЦА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D</cp:lastModifiedBy>
  <cp:revision>66</cp:revision>
  <dcterms:created xsi:type="dcterms:W3CDTF">2022-02-20T04:45:47Z</dcterms:created>
  <dcterms:modified xsi:type="dcterms:W3CDTF">2022-03-15T21:48:04Z</dcterms:modified>
</cp:coreProperties>
</file>